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5" Type="http://schemas.openxmlformats.org/officeDocument/2006/relationships/custom-properties" Target="docProps/custom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howSpecialPlsOnTitleSld="0" autoCompressPictures="0">
  <p:sldMasterIdLst>
    <p:sldMasterId id="2147483662" r:id="rId17"/>
  </p:sldMasterIdLst>
  <p:notesMasterIdLst>
    <p:notesMasterId r:id="rId21"/>
  </p:notesMasterIdLst>
  <p:handoutMasterIdLst>
    <p:handoutMasterId r:id="rId19"/>
  </p:handoutMasterIdLst>
  <p:sldIdLst>
    <p:sldId id="327" r:id="rId23"/>
    <p:sldId id="330" r:id="rId24"/>
    <p:sldId id="331" r:id="rId26"/>
    <p:sldId id="332" r:id="rId27"/>
    <p:sldId id="262" r:id="rId28"/>
    <p:sldId id="263" r:id="rId30"/>
    <p:sldId id="299" r:id="rId31"/>
    <p:sldId id="266" r:id="rId32"/>
    <p:sldId id="265" r:id="rId33"/>
    <p:sldId id="276" r:id="rId34"/>
    <p:sldId id="303" r:id="rId35"/>
    <p:sldId id="293" r:id="rId36"/>
    <p:sldId id="277" r:id="rId37"/>
    <p:sldId id="269" r:id="rId39"/>
    <p:sldId id="270" r:id="rId40"/>
    <p:sldId id="274" r:id="rId41"/>
    <p:sldId id="329" r:id="rId4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A36B6DA-2ED1-4B1C-9ED4-EB958D6D5CF2}">
          <p14:sldIdLst>
            <p14:sldId id="327"/>
            <p14:sldId id="330"/>
            <p14:sldId id="331"/>
            <p14:sldId id="332"/>
            <p14:sldId id="262"/>
            <p14:sldId id="263"/>
            <p14:sldId id="299"/>
            <p14:sldId id="266"/>
            <p14:sldId id="265"/>
            <p14:sldId id="276"/>
            <p14:sldId id="303"/>
            <p14:sldId id="293"/>
            <p14:sldId id="277"/>
            <p14:sldId id="269"/>
            <p14:sldId id="270"/>
          </p14:sldIdLst>
        </p14:section>
        <p14:section name="Untitled Section" id="{03E3492A-59CE-490E-98D5-4963B1371C21}">
          <p14:sldIdLst>
            <p14:sldId id="274"/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9" userDrawn="0">
          <p15:clr>
            <a:srgbClr val="A4A3A4"/>
          </p15:clr>
        </p15:guide>
        <p15:guide id="2" pos="3839" userDrawn="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F2F2F2"/>
    <a:srgbClr val="0B49CB"/>
    <a:srgbClr val="F2F4F8"/>
    <a:srgbClr val="1C7DDB"/>
    <a:srgbClr val="121619"/>
    <a:srgbClr val="145579"/>
    <a:srgbClr val="3A6483"/>
    <a:srgbClr val="204E79"/>
    <a:srgbClr val="005493"/>
    <a:srgbClr val="F8F9FA"/>
  </p:clrMru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8C17E0-DADF-4FE5-BC2C-4AC8EA555C23}" v="6" dt="2024-04-22T16:40:32.5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28"/>
    <p:restoredTop sz="85169"/>
  </p:normalViewPr>
  <p:slideViewPr>
    <p:cSldViewPr snapToGrid="0" snapToObjects="1">
      <p:cViewPr varScale="1">
        <p:scale>
          <a:sx n="67" d="100"/>
          <a:sy n="67" d="100"/>
        </p:scale>
        <p:origin x="1570" y="48"/>
      </p:cViewPr>
      <p:guideLst>
        <p:guide orient="horz" pos="2159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microsoft.com/office/2016/11/relationships/changesInfo" Target="changesInfos/changesInfo1.xml"></Relationship><Relationship Id="rId2" Type="http://schemas.openxmlformats.org/officeDocument/2006/relationships/tableStyles" Target="tableStyles.xml"></Relationship><Relationship Id="rId3" Type="http://schemas.microsoft.com/office/2015/10/relationships/revisionInfo" Target="revisionInfo.xml"></Relationship><Relationship Id="rId17" Type="http://schemas.openxmlformats.org/officeDocument/2006/relationships/slideMaster" Target="slideMasters/slideMaster1.xml"></Relationship><Relationship Id="rId18" Type="http://schemas.openxmlformats.org/officeDocument/2006/relationships/theme" Target="theme/theme1.xml"></Relationship><Relationship Id="rId19" Type="http://schemas.openxmlformats.org/officeDocument/2006/relationships/handoutMaster" Target="handoutMasters/handoutMaster1.xml"></Relationship><Relationship Id="rId21" Type="http://schemas.openxmlformats.org/officeDocument/2006/relationships/notesMaster" Target="notesMasters/notesMaster1.xml"></Relationship><Relationship Id="rId23" Type="http://schemas.openxmlformats.org/officeDocument/2006/relationships/slide" Target="slides/slide1.xml"></Relationship><Relationship Id="rId24" Type="http://schemas.openxmlformats.org/officeDocument/2006/relationships/slide" Target="slides/slide2.xml"></Relationship><Relationship Id="rId26" Type="http://schemas.openxmlformats.org/officeDocument/2006/relationships/slide" Target="slides/slide3.xml"></Relationship><Relationship Id="rId27" Type="http://schemas.openxmlformats.org/officeDocument/2006/relationships/slide" Target="slides/slide4.xml"></Relationship><Relationship Id="rId28" Type="http://schemas.openxmlformats.org/officeDocument/2006/relationships/slide" Target="slides/slide5.xml"></Relationship><Relationship Id="rId30" Type="http://schemas.openxmlformats.org/officeDocument/2006/relationships/slide" Target="slides/slide6.xml"></Relationship><Relationship Id="rId31" Type="http://schemas.openxmlformats.org/officeDocument/2006/relationships/slide" Target="slides/slide7.xml"></Relationship><Relationship Id="rId32" Type="http://schemas.openxmlformats.org/officeDocument/2006/relationships/slide" Target="slides/slide8.xml"></Relationship><Relationship Id="rId33" Type="http://schemas.openxmlformats.org/officeDocument/2006/relationships/slide" Target="slides/slide9.xml"></Relationship><Relationship Id="rId34" Type="http://schemas.openxmlformats.org/officeDocument/2006/relationships/slide" Target="slides/slide10.xml"></Relationship><Relationship Id="rId35" Type="http://schemas.openxmlformats.org/officeDocument/2006/relationships/slide" Target="slides/slide11.xml"></Relationship><Relationship Id="rId36" Type="http://schemas.openxmlformats.org/officeDocument/2006/relationships/slide" Target="slides/slide12.xml"></Relationship><Relationship Id="rId37" Type="http://schemas.openxmlformats.org/officeDocument/2006/relationships/slide" Target="slides/slide13.xml"></Relationship><Relationship Id="rId39" Type="http://schemas.openxmlformats.org/officeDocument/2006/relationships/slide" Target="slides/slide14.xml"></Relationship><Relationship Id="rId40" Type="http://schemas.openxmlformats.org/officeDocument/2006/relationships/slide" Target="slides/slide15.xml"></Relationship><Relationship Id="rId41" Type="http://schemas.openxmlformats.org/officeDocument/2006/relationships/slide" Target="slides/slide16.xml"></Relationship><Relationship Id="rId42" Type="http://schemas.openxmlformats.org/officeDocument/2006/relationships/slide" Target="slides/slide17.xml"></Relationship><Relationship Id="rId43" Type="http://schemas.openxmlformats.org/officeDocument/2006/relationships/viewProps" Target="viewProps.xml"></Relationship><Relationship Id="rId44" Type="http://schemas.openxmlformats.org/officeDocument/2006/relationships/presProps" Target="presProps.xml"></Relationship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inu naik Bhukya" userId="a7186ef5fc9a3acf" providerId="LiveId" clId="{F38C17E0-DADF-4FE5-BC2C-4AC8EA555C23}"/>
    <pc:docChg chg="custSel modSld">
      <pc:chgData name="Srinu naik Bhukya" userId="a7186ef5fc9a3acf" providerId="LiveId" clId="{F38C17E0-DADF-4FE5-BC2C-4AC8EA555C23}" dt="2024-04-22T16:36:41.736" v="57" actId="27636"/>
      <pc:docMkLst>
        <pc:docMk/>
      </pc:docMkLst>
      <pc:sldChg chg="modSp mod">
        <pc:chgData name="Srinu naik Bhukya" userId="a7186ef5fc9a3acf" providerId="LiveId" clId="{F38C17E0-DADF-4FE5-BC2C-4AC8EA555C23}" dt="2024-04-22T16:33:24.324" v="56" actId="20577"/>
        <pc:sldMkLst>
          <pc:docMk/>
          <pc:sldMk cId="0" sldId="265"/>
        </pc:sldMkLst>
        <pc:spChg chg="mod">
          <ac:chgData name="Srinu naik Bhukya" userId="a7186ef5fc9a3acf" providerId="LiveId" clId="{F38C17E0-DADF-4FE5-BC2C-4AC8EA555C23}" dt="2024-04-22T16:33:24.324" v="56" actId="20577"/>
          <ac:spMkLst>
            <pc:docMk/>
            <pc:sldMk cId="0" sldId="265"/>
            <ac:spMk id="5" creationId="{00000000-0000-0000-0000-000000000000}"/>
          </ac:spMkLst>
        </pc:spChg>
      </pc:sldChg>
      <pc:sldChg chg="modSp mod">
        <pc:chgData name="Srinu naik Bhukya" userId="a7186ef5fc9a3acf" providerId="LiveId" clId="{F38C17E0-DADF-4FE5-BC2C-4AC8EA555C23}" dt="2024-04-22T16:36:41.736" v="57" actId="27636"/>
        <pc:sldMkLst>
          <pc:docMk/>
          <pc:sldMk cId="0" sldId="276"/>
        </pc:sldMkLst>
        <pc:spChg chg="mod">
          <ac:chgData name="Srinu naik Bhukya" userId="a7186ef5fc9a3acf" providerId="LiveId" clId="{F38C17E0-DADF-4FE5-BC2C-4AC8EA555C23}" dt="2024-04-22T16:36:41.736" v="57" actId="27636"/>
          <ac:spMkLst>
            <pc:docMk/>
            <pc:sldMk cId="0" sldId="276"/>
            <ac:spMk id="5" creationId="{00000000-0000-0000-0000-000000000000}"/>
          </ac:spMkLst>
        </pc:spChg>
      </pc:sldChg>
    </pc:docChg>
  </pc:docChgLst>
</pc:chgInfo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3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5.xml"></Relationship></Relationship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3" Type="http://schemas.openxmlformats.org/officeDocument/2006/relationships/hyperlink" Target="https://github.com/sashanka74" TargetMode="External"></Relationship><Relationship Id="rId2" Type="http://schemas.openxmlformats.org/officeDocument/2006/relationships/image" Target="../media/image1.jpeg"></Relationship><Relationship Id="rId4" Type="http://schemas.openxmlformats.org/officeDocument/2006/relationships/image" Target="../media/image2.png"></Relationship><Relationship Id="rId5" Type="http://schemas.openxmlformats.org/officeDocument/2006/relationships/slideLayout" Target="../slideLayouts/slideLayout12.xml"></Relationship></Relationships>
</file>

<file path=ppt/slides/_rels/slide10.xml.rels><?xml version="1.0" encoding="UTF-8"?>
<Relationships xmlns="http://schemas.openxmlformats.org/package/2006/relationships"><Relationship Id="rId3" Type="http://schemas.openxmlformats.org/officeDocument/2006/relationships/hyperlink" Target="https://d.docs.live.net/a7186ef5fc9a3acf/Desktop/edx/jupyter-labs-Interactive-Visual-Analytics-with-Folium-lab-venkatasashank.ipynb" TargetMode="External"></Relationship><Relationship Id="rId2" Type="http://schemas.openxmlformats.org/officeDocument/2006/relationships/image" Target="../media/image3.png"></Relationship><Relationship Id="rId4" Type="http://schemas.openxmlformats.org/officeDocument/2006/relationships/slideLayout" Target="../slideLayouts/slideLayout1.xml"></Relationship></Relationships>
</file>

<file path=ppt/slides/_rels/slide11.xml.rels><?xml version="1.0" encoding="UTF-8"?>
<Relationships xmlns="http://schemas.openxmlformats.org/package/2006/relationships"><Relationship Id="rId3" Type="http://schemas.openxmlformats.org/officeDocument/2006/relationships/hyperlink" Target="https://d.docs.live.net/a7186ef5fc9a3acf/Desktop/edx/Hands-on%20Lab_%20Build%20an%20Interactive%20Dashboard%20with%20Ploty%20Dash-venkatasashank.ipynb" TargetMode="External"></Relationship><Relationship Id="rId2" Type="http://schemas.openxmlformats.org/officeDocument/2006/relationships/image" Target="../media/image3.png"></Relationship><Relationship Id="rId4" Type="http://schemas.openxmlformats.org/officeDocument/2006/relationships/slideLayout" Target="../slideLayouts/slideLayout1.xml"></Relationship></Relationships>
</file>

<file path=ppt/slides/_rels/slide12.xml.rels><?xml version="1.0" encoding="UTF-8"?>
<Relationships xmlns="http://schemas.openxmlformats.org/package/2006/relationships"><Relationship Id="rId3" Type="http://schemas.openxmlformats.org/officeDocument/2006/relationships/hyperlink" Target="https://d.docs.live.net/a7186ef5fc9a3acf/Desktop/edx/SpaceX_Machine_Learning_Prediction_Part_5.jupyterlite-venkatasashank.ipynb" TargetMode="External"></Relationship><Relationship Id="rId2" Type="http://schemas.openxmlformats.org/officeDocument/2006/relationships/image" Target="../media/image3.png"></Relationship><Relationship Id="rId4" Type="http://schemas.openxmlformats.org/officeDocument/2006/relationships/slideLayout" Target="../slideLayouts/slideLayout1.xml"></Relationship></Relationships>
</file>

<file path=ppt/slides/_rels/slide13.xml.rels><?xml version="1.0" encoding="UTF-8"?>
<Relationships xmlns="http://schemas.openxmlformats.org/package/2006/relationships"><Relationship Id="rId3" Type="http://schemas.openxmlformats.org/officeDocument/2006/relationships/image" Target="../media/image3.png"></Relationship><Relationship Id="rId2" Type="http://schemas.openxmlformats.org/officeDocument/2006/relationships/notesSlide" Target="../notesSlides/notesSlide13.xml"></Relationship><Relationship Id="rId1" Type="http://schemas.openxmlformats.org/officeDocument/2006/relationships/slideLayout" Target="../slideLayouts/slideLayout1.xml"></Relationship><Relationship Id="rId4" Type="http://schemas.openxmlformats.org/officeDocument/2006/relationships/image" Target="../media/image6.png"></Relationship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2.xml.rels><?xml version="1.0" encoding="UTF-8"?>
<Relationships xmlns="http://schemas.openxmlformats.org/package/2006/relationships"><Relationship Id="rId3" Type="http://schemas.openxmlformats.org/officeDocument/2006/relationships/image" Target="../media/image3.png"></Relationship><Relationship Id="rId2" Type="http://schemas.openxmlformats.org/officeDocument/2006/relationships/notesSlide" Target="../notesSlides/notesSlide2.xml"></Relationship><Relationship Id="rId1" Type="http://schemas.openxmlformats.org/officeDocument/2006/relationships/slideLayout" Target="../slideLayouts/slideLayout1.xml"></Relationship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?>
<Relationships xmlns="http://schemas.openxmlformats.org/package/2006/relationships"><Relationship Id="rId3" Type="http://schemas.openxmlformats.org/officeDocument/2006/relationships/image" Target="../media/image3.png"></Relationship><Relationship Id="rId2" Type="http://schemas.openxmlformats.org/officeDocument/2006/relationships/notesSlide" Target="../notesSlides/notesSlide5.xml"></Relationship><Relationship Id="rId1" Type="http://schemas.openxmlformats.org/officeDocument/2006/relationships/slideLayout" Target="../slideLayouts/slideLayout1.xml"></Relationship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?>
<Relationships xmlns="http://schemas.openxmlformats.org/package/2006/relationships"><Relationship Id="rId3" Type="http://schemas.openxmlformats.org/officeDocument/2006/relationships/hyperlink" Target="https://d.docs.live.net/a7186ef5fc9a3acf/Desktop/edx/jupyter-labs-EDA-with-Visualization-lab-venkatasashank.ipynb" TargetMode="External"></Relationship><Relationship Id="rId2" Type="http://schemas.openxmlformats.org/officeDocument/2006/relationships/image" Target="../media/image3.png"></Relationship><Relationship Id="rId4" Type="http://schemas.openxmlformats.org/officeDocument/2006/relationships/slideLayout" Target="../slideLayouts/slideLayout1.xml"></Relationship></Relationships>
</file>

<file path=ppt/slides/_rels/slide9.xml.rels><?xml version="1.0" encoding="UTF-8"?>
<Relationships xmlns="http://schemas.openxmlformats.org/package/2006/relationships"><Relationship Id="rId3" Type="http://schemas.openxmlformats.org/officeDocument/2006/relationships/hyperlink" Target="https://d.docs.live.net/a7186ef5fc9a3acf/Desktop/edx/jupyter-labs-eda-sql-edx_sqllite-venkatasashank.ipynb" TargetMode="External"></Relationship><Relationship Id="rId2" Type="http://schemas.openxmlformats.org/officeDocument/2006/relationships/image" Target="../media/image3.png"></Relationship><Relationship Id="rId4" Type="http://schemas.openxmlformats.org/officeDocument/2006/relationships/slideLayout" Target="../slideLayouts/slideLayout1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365" y="4568825"/>
            <a:ext cx="2515235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endParaRPr lang="ko-KR" altLang="en-US">
              <a:solidFill>
                <a:schemeClr val="bg2"/>
              </a:solidFill>
              <a:latin typeface="Abadi" charset="0"/>
              <a:ea typeface="SF Pro" charset="0"/>
              <a:cs typeface="SF Pro" charset="0"/>
            </a:endParaRPr>
          </a:p>
          <a:p>
            <a:pPr marL="0" indent="0" latinLnBrk="0">
              <a:buFontTx/>
              <a:buNone/>
            </a:pPr>
            <a:endParaRPr lang="ko-KR" altLang="en-US">
              <a:solidFill>
                <a:schemeClr val="bg2"/>
              </a:solidFill>
              <a:latin typeface="Abadi" charset="0"/>
              <a:ea typeface="SF Pro" charset="0"/>
              <a:cs typeface="SF Pro" charset="0"/>
            </a:endParaRPr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635" y="676910"/>
            <a:ext cx="2104390" cy="629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14740" y="6025515"/>
            <a:ext cx="2743835" cy="402590"/>
          </a:xfrm>
        </p:spPr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445895"/>
            <a:ext cx="10516235" cy="4780915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228600" indent="-228600" latinLnBrk="0">
              <a:buFont typeface="Arial"/>
              <a:buChar char="•"/>
            </a:pPr>
            <a:r>
              <a:rPr lang="en-US"/>
              <a:t>Utilized Folium, a Python library for creating interactive maps, to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perform</a:t>
            </a:r>
            <a:r>
              <a:rPr lang="en-US"/>
              <a:t>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geospatial</a:t>
            </a:r>
            <a:r>
              <a:rPr lang="en-US"/>
              <a:t> analysis and visualization of data. Popup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information</a:t>
            </a:r>
            <a:r>
              <a:rPr lang="en-US"/>
              <a:t> windows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were</a:t>
            </a:r>
            <a:r>
              <a:rPr lang="en-US"/>
              <a:t> incorporated to display additional details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when</a:t>
            </a:r>
            <a:r>
              <a:rPr lang="en-US"/>
              <a:t> users interacted with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map</a:t>
            </a:r>
            <a:r>
              <a:rPr lang="en-US"/>
              <a:t> markers, enhancing data exploration.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Interactive</a:t>
            </a:r>
            <a:r>
              <a:rPr lang="en-US"/>
              <a:t> features such as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zooming,</a:t>
            </a:r>
            <a:r>
              <a:rPr lang="en-US"/>
              <a:t> panning, and toggling layers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were</a:t>
            </a:r>
            <a:r>
              <a:rPr lang="en-US"/>
              <a:t> integrated to provide users with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a</a:t>
            </a:r>
            <a:r>
              <a:rPr lang="en-US"/>
              <a:t> dynamic and 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en-US"/>
              <a:t>GitHub Findings: 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en-US"/>
              <a:t>    Map Generation 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en-US"/>
              <a:t>    Marker Clustering 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en-US"/>
              <a:t>    Popup Information </a:t>
            </a:r>
            <a:endParaRPr lang="ko-KR" altLang="en-US"/>
          </a:p>
        </p:txBody>
      </p:sp>
      <p:sp>
        <p:nvSpPr>
          <p:cNvPr id="3" name="Title 1"/>
          <p:cNvSpPr txBox="1"/>
          <p:nvPr/>
        </p:nvSpPr>
        <p:spPr>
          <a:xfrm>
            <a:off x="770255" y="538480"/>
            <a:ext cx="10515600" cy="549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14740" y="6025515"/>
            <a:ext cx="2743835" cy="402590"/>
          </a:xfrm>
        </p:spPr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/>
          <p:cNvSpPr txBox="1">
            <a:spLocks noGrp="1"/>
          </p:cNvSpPr>
          <p:nvPr>
            <p:ph type="obj" idx="4294967295"/>
          </p:nvPr>
        </p:nvSpPr>
        <p:spPr>
          <a:xfrm rot="0">
            <a:off x="530225" y="1383665"/>
            <a:ext cx="9745980" cy="322199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228600" indent="-228600" latinLnBrk="0">
              <a:buFont typeface="Calibri"/>
              <a:buChar char="•"/>
            </a:pPr>
            <a:r>
              <a:rPr lang="en-US" sz="2000"/>
              <a:t>The Interactive Dashboard built with Plotly Dash offers a dynamic and user-friendly </a:t>
            </a:r>
            <a:r>
              <a:rPr lang="en-US" sz="2000">
                <a:latin typeface="Calibri" charset="0"/>
                <a:ea typeface="Calibri" charset="0"/>
                <a:cs typeface="+mn-cs"/>
              </a:rPr>
              <a:t>interface</a:t>
            </a:r>
            <a:r>
              <a:rPr lang="en-US" sz="2000"/>
              <a:t> for exploring and visualizing data. </a:t>
            </a: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r>
              <a:rPr lang="en-US" sz="2000"/>
              <a:t>Data Visualization: </a:t>
            </a: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r>
              <a:rPr lang="en-US" sz="2000"/>
              <a:t>     Implemented interactive charts and graphs using Plotly to visualize key insights and </a:t>
            </a:r>
            <a:r>
              <a:rPr lang="en-US" sz="2000">
                <a:latin typeface="Calibri" charset="0"/>
                <a:ea typeface="Calibri" charset="0"/>
                <a:cs typeface="+mn-cs"/>
              </a:rPr>
              <a:t>trends.</a:t>
            </a:r>
            <a:r>
              <a:rPr lang="en-US" sz="2000"/>
              <a:t> User Interaction: </a:t>
            </a: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r>
              <a:rPr lang="en-US" sz="2000"/>
              <a:t>     Included line charts, bar charts, scatter plots, and heat maps to represent different </a:t>
            </a:r>
            <a:r>
              <a:rPr lang="en-US" sz="2000">
                <a:latin typeface="Calibri" charset="0"/>
                <a:ea typeface="Calibri" charset="0"/>
                <a:cs typeface="+mn-cs"/>
              </a:rPr>
              <a:t>aspects</a:t>
            </a:r>
            <a:r>
              <a:rPr lang="en-US" sz="2000"/>
              <a:t> of the data. </a:t>
            </a: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r>
              <a:rPr lang="en-US" sz="2000"/>
              <a:t>     Integrated dropdown menus, sliders, and date pickers to enable users to filter and </a:t>
            </a:r>
            <a:r>
              <a:rPr lang="en-US" sz="2000">
                <a:latin typeface="Calibri" charset="0"/>
                <a:ea typeface="Calibri" charset="0"/>
                <a:cs typeface="+mn-cs"/>
              </a:rPr>
              <a:t>customize</a:t>
            </a:r>
            <a:r>
              <a:rPr lang="en-US" sz="2000"/>
              <a:t> the displayed data dynamically.</a:t>
            </a: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endParaRPr lang="ko-KR" altLang="en-US" sz="2000"/>
          </a:p>
          <a:p>
            <a:pPr marL="228600" indent="-228600" latinLnBrk="0">
              <a:buFont typeface="Calibri"/>
              <a:buChar char="•"/>
            </a:pPr>
            <a:r>
              <a:rPr lang="en-US" sz="2000"/>
              <a:t>GitHub Link:. </a:t>
            </a:r>
            <a:endParaRPr lang="ko-KR" altLang="en-US" sz="2000"/>
          </a:p>
        </p:txBody>
      </p:sp>
      <p:sp>
        <p:nvSpPr>
          <p:cNvPr id="3" name="Title 1"/>
          <p:cNvSpPr txBox="1"/>
          <p:nvPr/>
        </p:nvSpPr>
        <p:spPr>
          <a:xfrm>
            <a:off x="770255" y="538480"/>
            <a:ext cx="10515600" cy="549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14740" y="6025515"/>
            <a:ext cx="2743835" cy="402590"/>
          </a:xfrm>
        </p:spPr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825625"/>
            <a:ext cx="9745980" cy="4352290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Calibri"/>
              <a:buChar char="•"/>
            </a:pPr>
            <a:r>
              <a:rPr lang="en-US"/>
              <a:t>The Machine Learning Prediction Lab is dedicated to developing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and</a:t>
            </a:r>
            <a:r>
              <a:rPr lang="en-US"/>
              <a:t> evaluating predictive models using advanced machine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learning</a:t>
            </a:r>
            <a:r>
              <a:rPr lang="en-US"/>
              <a:t> techniques.</a:t>
            </a:r>
            <a:endParaRPr lang="ko-KR" altLang="en-US"/>
          </a:p>
          <a:p>
            <a:pPr marL="228600" indent="-228600" latinLnBrk="0">
              <a:buFont typeface="Calibri"/>
              <a:buChar char="•"/>
            </a:pPr>
            <a:r>
              <a:rPr lang="en-US"/>
              <a:t>Model Evaluation: </a:t>
            </a:r>
            <a:endParaRPr lang="ko-KR" altLang="en-US"/>
          </a:p>
          <a:p>
            <a:pPr marL="228600" indent="-228600" latinLnBrk="0">
              <a:buFont typeface="Calibri"/>
              <a:buChar char="•"/>
            </a:pPr>
            <a:r>
              <a:rPr lang="en-US"/>
              <a:t>   Employed cross-validation techniques to assess model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generalization</a:t>
            </a:r>
            <a:r>
              <a:rPr lang="en-US"/>
              <a:t> and robustness.  </a:t>
            </a:r>
            <a:endParaRPr lang="ko-KR" altLang="en-US"/>
          </a:p>
          <a:p>
            <a:pPr marL="228600" indent="-228600" latinLnBrk="0">
              <a:buFont typeface="Calibri"/>
              <a:buChar char="•"/>
            </a:pPr>
            <a:r>
              <a:rPr lang="en-US"/>
              <a:t>   Identified key factors influencing the target variable based on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feature</a:t>
            </a:r>
            <a:r>
              <a:rPr lang="en-US"/>
              <a:t> importance analysis.</a:t>
            </a:r>
            <a:endParaRPr lang="ko-KR" altLang="en-US"/>
          </a:p>
          <a:p>
            <a:pPr marL="228600" indent="-228600" latinLnBrk="0">
              <a:buFontTx/>
              <a:buNone/>
            </a:pPr>
            <a:endParaRPr lang="ko-KR" altLang="en-US"/>
          </a:p>
        </p:txBody>
      </p:sp>
      <p:sp>
        <p:nvSpPr>
          <p:cNvPr id="3" name="Title 1"/>
          <p:cNvSpPr txBox="1"/>
          <p:nvPr/>
        </p:nvSpPr>
        <p:spPr>
          <a:xfrm>
            <a:off x="770255" y="538480"/>
            <a:ext cx="10515600" cy="549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EA11A8-ABDB-1837-F59D-D8FA41CA3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772" y="1371600"/>
            <a:ext cx="11557591" cy="530564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DC5BA8-47E2-D1CB-5661-F84B8B57A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977" y="1307805"/>
            <a:ext cx="11685182" cy="506078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61237" y="1825625"/>
            <a:ext cx="10424374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Findings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Finding1:Relational </a:t>
            </a:r>
            <a:r>
              <a:rPr lang="en-US" sz="1600" dirty="0" err="1"/>
              <a:t>databasessuchas</a:t>
            </a:r>
            <a:r>
              <a:rPr lang="en-US" sz="1600" dirty="0"/>
              <a:t> </a:t>
            </a:r>
            <a:r>
              <a:rPr lang="en-US" sz="1600" dirty="0" err="1"/>
              <a:t>MySQLandPostgreSQLcontinue</a:t>
            </a:r>
            <a:r>
              <a:rPr lang="en-US" sz="1600" dirty="0"/>
              <a:t> </a:t>
            </a:r>
            <a:r>
              <a:rPr lang="en-US" sz="1600" dirty="0" err="1"/>
              <a:t>tobe</a:t>
            </a:r>
            <a:r>
              <a:rPr lang="en-US" sz="1600" dirty="0"/>
              <a:t> widely adopted for traditional data management tasks due to their </a:t>
            </a:r>
            <a:r>
              <a:rPr lang="en-US" sz="1600" dirty="0" err="1"/>
              <a:t>robustnessandstability</a:t>
            </a:r>
            <a:r>
              <a:rPr lang="en-US" sz="1600" dirty="0"/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Finding 2: NoSQL databases like MongoDB and Redis are gaining popularity for handling unstructured and semi-structured data, such as social media analytics and IoT applications.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• Embrace cloud-native databases and managed services to leverage the benefits of scalability, flexibility, and reduced maintenance overhead, enabling faster time-to-market and cost savings.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Implications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 Organizations should maintain proficiency in relational databases to manage structured data effectively, particularly for legacy systems and traditional applications.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 Consider adopting NoSQL databases for projects with requirements for handling diverse and rapidly changing data types, such as social media analytics and IoT applications..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687961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IN" sz="1600" dirty="0"/>
              <a:t>•</a:t>
            </a:r>
            <a:r>
              <a:rPr lang="en-IN" sz="2400" dirty="0"/>
              <a:t>User-friendly interface and intuitive design enable easy creation and customization of dashboards, reducing the learning curve for users.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IN" sz="2400" dirty="0"/>
              <a:t>•Seamless data integration capabilities ensure access to comprehensive data from diverse </a:t>
            </a:r>
            <a:r>
              <a:rPr lang="en-IN" sz="2400" dirty="0" err="1"/>
              <a:t>sources,enhancingdataanalysisanddecision</a:t>
            </a:r>
            <a:r>
              <a:rPr lang="en-IN" sz="2400" dirty="0"/>
              <a:t>-making.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IN" sz="2400" dirty="0"/>
              <a:t>• </a:t>
            </a:r>
            <a:r>
              <a:rPr lang="en-IN" sz="2400" dirty="0" err="1"/>
              <a:t>Interactivevisualizationfeaturesempowerusers</a:t>
            </a:r>
            <a:r>
              <a:rPr lang="en-IN" sz="2400" dirty="0"/>
              <a:t> </a:t>
            </a:r>
            <a:r>
              <a:rPr lang="en-IN" sz="2400" dirty="0" err="1"/>
              <a:t>toexploredatadynamically,uncoveringinsights</a:t>
            </a:r>
            <a:r>
              <a:rPr lang="en-IN" sz="2400" dirty="0"/>
              <a:t> </a:t>
            </a:r>
            <a:r>
              <a:rPr lang="en-IN" sz="2400" dirty="0" err="1"/>
              <a:t>andtrendsthatdrivebusinessoutcomes</a:t>
            </a:r>
            <a:r>
              <a:rPr lang="en-IN" sz="2400" dirty="0"/>
              <a:t>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IN" sz="2400" dirty="0"/>
              <a:t>•Robust </a:t>
            </a:r>
            <a:r>
              <a:rPr lang="en-IN" sz="2400" dirty="0" err="1"/>
              <a:t>collaborationandsharing</a:t>
            </a:r>
            <a:r>
              <a:rPr lang="en-IN" sz="2400" dirty="0"/>
              <a:t> functionalities facilitate teamwork and communication, fostering a data-driven culture within the </a:t>
            </a:r>
            <a:r>
              <a:rPr lang="en-IN" sz="2400" dirty="0" err="1"/>
              <a:t>organizationanddrivingcollectiveintelligenc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Executive Summary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Introduction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Methodology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Results 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Visualization –Charts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/>
              <a:t> •Discussion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/>
              <a:t>• Findings &amp; Implications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/>
              <a:t>•Conclusion •Appendix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3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88C0ED-4DF1-8801-D7A4-3388B01360B7}"/>
              </a:ext>
            </a:extLst>
          </p:cNvPr>
          <p:cNvSpPr txBox="1"/>
          <p:nvPr/>
        </p:nvSpPr>
        <p:spPr>
          <a:xfrm>
            <a:off x="958903" y="1305342"/>
            <a:ext cx="818775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IN" dirty="0"/>
              <a:t>Data Collection &amp; Preparation: Utilized public SpaceX API and Wikipedia page. Created 'class' column for successful landing classification. Explored data using SQL, visualization, Folium maps, and dashboards. Selected relevant features for machine learning. </a:t>
            </a:r>
          </a:p>
          <a:p>
            <a:pPr marL="342900" indent="-342900">
              <a:buAutoNum type="arabicPeriod"/>
            </a:pPr>
            <a:r>
              <a:rPr lang="en-IN" dirty="0"/>
              <a:t>2. Data Preprocessing: Applied </a:t>
            </a:r>
            <a:r>
              <a:rPr lang="en-IN" dirty="0" err="1"/>
              <a:t>onehot</a:t>
            </a:r>
            <a:r>
              <a:rPr lang="en-IN" dirty="0"/>
              <a:t> encoding to categorical variables. Standardized data for uniform scale. Optimized model parameters using </a:t>
            </a:r>
            <a:r>
              <a:rPr lang="en-IN" dirty="0" err="1"/>
              <a:t>GridSearchCV</a:t>
            </a:r>
            <a:r>
              <a:rPr lang="en-IN" dirty="0"/>
              <a:t>. </a:t>
            </a:r>
          </a:p>
          <a:p>
            <a:pPr marL="342900" indent="-342900">
              <a:buAutoNum type="arabicPeriod"/>
            </a:pPr>
            <a:r>
              <a:rPr lang="en-IN" dirty="0"/>
              <a:t>3. Machine Learning Models: Developed models:  Logistic Regression  Support Vector Machine  Decision Tree Classifier  K Nearest </a:t>
            </a:r>
            <a:r>
              <a:rPr lang="en-IN" dirty="0" err="1"/>
              <a:t>Neighbors</a:t>
            </a:r>
            <a:r>
              <a:rPr lang="en-IN" dirty="0"/>
              <a:t> Achieved consistent accuracy (~83.33%). </a:t>
            </a:r>
          </a:p>
          <a:p>
            <a:pPr marL="342900" indent="-342900">
              <a:buAutoNum type="arabicPeriod"/>
            </a:pPr>
            <a:r>
              <a:rPr lang="en-IN" dirty="0"/>
              <a:t>4. Evaluation &amp; Analysis: Models tended to over predict successful landings. Identified need for more data to enhance accuracy. </a:t>
            </a:r>
          </a:p>
          <a:p>
            <a:pPr marL="342900" indent="-342900">
              <a:buAutoNum type="arabicPeriod"/>
            </a:pPr>
            <a:r>
              <a:rPr lang="en-IN" dirty="0"/>
              <a:t>5. Model Performance Visualization: Visualized accuracy scores to compare model performance.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4</a:t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7" y="1616149"/>
            <a:ext cx="9004010" cy="4199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1600" dirty="0"/>
              <a:t>Background: </a:t>
            </a:r>
          </a:p>
          <a:p>
            <a:pPr>
              <a:spcBef>
                <a:spcPts val="1400"/>
              </a:spcBef>
            </a:pPr>
            <a:r>
              <a:rPr lang="en-US" sz="1600" dirty="0"/>
              <a:t> Commercial space age is booming. </a:t>
            </a:r>
          </a:p>
          <a:p>
            <a:pPr>
              <a:spcBef>
                <a:spcPts val="1400"/>
              </a:spcBef>
            </a:pPr>
            <a:r>
              <a:rPr lang="en-US" sz="1600" dirty="0"/>
              <a:t> SpaceX offers competitive pricing ($62M vs. $165M USD) due to rocket recovery.</a:t>
            </a:r>
          </a:p>
          <a:p>
            <a:pPr>
              <a:spcBef>
                <a:spcPts val="1400"/>
              </a:spcBef>
            </a:pPr>
            <a:r>
              <a:rPr lang="en-US" sz="1600" dirty="0"/>
              <a:t>  Space Y aims to rival SpaceX. 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600" dirty="0"/>
              <a:t> Problem: Stage 1 recovery. Approach: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600" dirty="0"/>
              <a:t>  Space Y seeks a machine learning model to predict successful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600" dirty="0"/>
              <a:t>  Data collection from SpaceX API and industry sources. 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600" dirty="0"/>
              <a:t> Preprocess data and engineer features. 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600" dirty="0"/>
              <a:t> Train ML models: logistic regression, SVM, decision trees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1.Data Collection: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          Combined data from SpaceX API and Wikipedia.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2. Data Wrangling: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          Cleaned and organized collected data.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 3. Classification: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          Identified successful and unsuccessful landings.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 4. Exploratory Data Analysis (EDA):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          Used visualization and SQL for insights.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          Visualized data distribution.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          Extracted insights with SQL.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5. Interactive Visual Analytics: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IN" sz="6600" dirty="0"/>
              <a:t>           Employed Folium and </a:t>
            </a:r>
            <a:r>
              <a:rPr lang="en-IN" sz="6600" dirty="0" err="1"/>
              <a:t>Plotly</a:t>
            </a:r>
            <a:r>
              <a:rPr lang="en-IN" sz="6600" dirty="0"/>
              <a:t> Dash.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DC98C-C59C-2ED6-2474-FDC5808B4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662" y="1392865"/>
            <a:ext cx="10515600" cy="53162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2426254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BFA90D-516F-0B6A-2C86-B93266398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28" y="1087699"/>
            <a:ext cx="11312660" cy="548322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14740" y="6025515"/>
            <a:ext cx="2743835" cy="402590"/>
          </a:xfrm>
        </p:spPr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825625"/>
            <a:ext cx="9745980" cy="4352290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Autofit/>
          </a:bodyPr>
          <a:lstStyle/>
          <a:p>
            <a:pPr marL="228600" indent="-228600" latinLnBrk="0">
              <a:buFont typeface="Calibri"/>
              <a:buChar char="•"/>
            </a:pPr>
            <a:r>
              <a:rPr lang="en-IN"/>
              <a:t>EDA with visualization offers insights into data characteristics, </a:t>
            </a:r>
            <a:r>
              <a:rPr lang="en-IN" sz="2800">
                <a:latin typeface="Calibri" charset="0"/>
                <a:ea typeface="Vrinda" charset="0"/>
                <a:cs typeface="+mn-cs"/>
              </a:rPr>
              <a:t>aiding</a:t>
            </a:r>
            <a:r>
              <a:rPr lang="en-IN"/>
              <a:t> in decision-making and hypothesis generation. </a:t>
            </a:r>
            <a:endParaRPr lang="ko-KR" altLang="en-US"/>
          </a:p>
          <a:p>
            <a:pPr marL="228600" indent="-228600" latinLnBrk="0">
              <a:buFont typeface="Calibri"/>
              <a:buChar char="•"/>
            </a:pPr>
            <a:r>
              <a:rPr lang="en-IN"/>
              <a:t>Visualizations help identify patterns, trends, outliers, and </a:t>
            </a:r>
            <a:r>
              <a:rPr lang="en-IN" sz="2800">
                <a:latin typeface="Calibri" charset="0"/>
                <a:ea typeface="Vrinda" charset="0"/>
                <a:cs typeface="+mn-cs"/>
              </a:rPr>
              <a:t>dependencies,</a:t>
            </a:r>
            <a:r>
              <a:rPr lang="en-IN"/>
              <a:t> enhancing data understanding. </a:t>
            </a:r>
            <a:endParaRPr lang="ko-KR" altLang="en-US"/>
          </a:p>
          <a:p>
            <a:pPr marL="228600" indent="-228600" latinLnBrk="0">
              <a:buFont typeface="Calibri"/>
              <a:buChar char="•"/>
            </a:pPr>
            <a:r>
              <a:rPr lang="en-IN"/>
              <a:t>Findings guide subsequent analysis and modeling, </a:t>
            </a:r>
            <a:r>
              <a:rPr lang="en-IN" sz="2800">
                <a:latin typeface="Calibri" charset="0"/>
                <a:ea typeface="Vrinda" charset="0"/>
                <a:cs typeface="+mn-cs"/>
              </a:rPr>
              <a:t>interpretability</a:t>
            </a:r>
            <a:r>
              <a:rPr lang="en-IN"/>
              <a:t> and robustness of results. </a:t>
            </a:r>
            <a:endParaRPr lang="ko-KR" altLang="en-US"/>
          </a:p>
        </p:txBody>
      </p:sp>
      <p:sp>
        <p:nvSpPr>
          <p:cNvPr id="3" name="Title 1"/>
          <p:cNvSpPr txBox="1"/>
          <p:nvPr/>
        </p:nvSpPr>
        <p:spPr>
          <a:xfrm>
            <a:off x="770255" y="538480"/>
            <a:ext cx="10515600" cy="549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14740" y="6025515"/>
            <a:ext cx="2743835" cy="402590"/>
          </a:xfrm>
        </p:spPr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806575"/>
            <a:ext cx="9745980" cy="4352290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Autofit/>
          </a:bodyPr>
          <a:lstStyle/>
          <a:p>
            <a:pPr marL="228600" indent="-228600" latinLnBrk="0">
              <a:buFont typeface="Calibri"/>
              <a:buChar char="•"/>
            </a:pPr>
            <a:r>
              <a:rPr lang="en-US"/>
              <a:t> Utilized SQL queries to perform comprehensive exploratory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data</a:t>
            </a:r>
            <a:r>
              <a:rPr lang="en-US"/>
              <a:t> analysis (EDA), extracting valuable insights directly from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the</a:t>
            </a:r>
            <a:r>
              <a:rPr lang="en-US"/>
              <a:t> dataset. </a:t>
            </a:r>
            <a:endParaRPr lang="ko-KR" altLang="en-US"/>
          </a:p>
          <a:p>
            <a:pPr marL="228600" indent="-228600" latinLnBrk="0">
              <a:buFont typeface="Calibri"/>
              <a:buChar char="•"/>
            </a:pPr>
            <a:r>
              <a:rPr lang="en-US"/>
              <a:t> SQL facilitated efficient querying, aggregation, and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manipulation</a:t>
            </a:r>
            <a:r>
              <a:rPr lang="en-US"/>
              <a:t> of data, enabling in-depth analysis of various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aspects</a:t>
            </a:r>
            <a:r>
              <a:rPr lang="en-US"/>
              <a:t> such as distribution, relationships, trends, and outliers. </a:t>
            </a:r>
            <a:endParaRPr lang="ko-KR" altLang="en-US"/>
          </a:p>
          <a:p>
            <a:pPr marL="228600" indent="-228600" latinLnBrk="0">
              <a:buFont typeface="Calibri"/>
              <a:buChar char="•"/>
            </a:pPr>
            <a:r>
              <a:rPr lang="en-US"/>
              <a:t>The EDAwith SQL provided a solid foundation for understanding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the</a:t>
            </a:r>
            <a:r>
              <a:rPr lang="en-US"/>
              <a:t> dataset's characteristics and informing subsequent </a:t>
            </a:r>
            <a:r>
              <a:rPr lang="en-US" sz="2800">
                <a:latin typeface="Calibri" charset="0"/>
                <a:ea typeface="Calibri" charset="0"/>
                <a:cs typeface="+mn-cs"/>
              </a:rPr>
              <a:t>analytical</a:t>
            </a:r>
            <a:r>
              <a:rPr lang="en-US"/>
              <a:t> decisions. </a:t>
            </a:r>
            <a:endParaRPr lang="ko-KR" altLang="en-US"/>
          </a:p>
          <a:p>
            <a:pPr marL="228600" indent="-228600" latinLnBrk="0">
              <a:buFont typeface="Calibri"/>
              <a:buChar char="•"/>
            </a:pPr>
            <a:endParaRPr lang="ko-KR" altLang="en-US"/>
          </a:p>
          <a:p>
            <a:pPr marL="228600" indent="-228600" latinLnBrk="0">
              <a:buFont typeface="Calibri"/>
              <a:buChar char="•"/>
            </a:pPr>
            <a:endParaRPr lang="ko-KR" altLang="en-US"/>
          </a:p>
        </p:txBody>
      </p:sp>
      <p:sp>
        <p:nvSpPr>
          <p:cNvPr id="3" name="Title 1"/>
          <p:cNvSpPr txBox="1"/>
          <p:nvPr/>
        </p:nvSpPr>
        <p:spPr>
          <a:xfrm>
            <a:off x="770255" y="538480"/>
            <a:ext cx="10515600" cy="549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17</Pages>
  <Paragraphs>119</Paragraphs>
  <Words>978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YAN Luo</dc:creator>
  <cp:lastModifiedBy>Kalam Abdul</cp:lastModifiedBy>
  <dc:title>&lt;Title&gt;</dc:title>
  <cp:version>9.104.151.49087</cp:version>
  <dcterms:modified xsi:type="dcterms:W3CDTF">2024-04-22T16:40:42Z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0E727723E82C4F14A8E830ACEBE87183</vt:lpwstr>
  </property>
  <property fmtid="{D5CDD505-2E9C-101B-9397-08002B2CF9AE}" pid="4" name="KSOProductBuildVer">
    <vt:lpwstr>1033-11.2.0.11156</vt:lpwstr>
  </property>
</Properties>
</file>